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2" r:id="rId5"/>
  </p:sldMasterIdLst>
  <p:notesMasterIdLst>
    <p:notesMasterId r:id="rId31"/>
  </p:notesMasterIdLst>
  <p:handoutMasterIdLst>
    <p:handoutMasterId r:id="rId32"/>
  </p:handoutMasterIdLst>
  <p:sldIdLst>
    <p:sldId id="267" r:id="rId6"/>
    <p:sldId id="277" r:id="rId7"/>
    <p:sldId id="297" r:id="rId8"/>
    <p:sldId id="298" r:id="rId9"/>
    <p:sldId id="2076136614" r:id="rId10"/>
    <p:sldId id="293" r:id="rId11"/>
    <p:sldId id="296" r:id="rId12"/>
    <p:sldId id="295" r:id="rId13"/>
    <p:sldId id="285" r:id="rId14"/>
    <p:sldId id="273" r:id="rId15"/>
    <p:sldId id="2076136598" r:id="rId16"/>
    <p:sldId id="2076136603" r:id="rId17"/>
    <p:sldId id="2076136605" r:id="rId18"/>
    <p:sldId id="2076136611" r:id="rId19"/>
    <p:sldId id="284" r:id="rId20"/>
    <p:sldId id="2076136615" r:id="rId21"/>
    <p:sldId id="2076136580" r:id="rId22"/>
    <p:sldId id="2076136612" r:id="rId23"/>
    <p:sldId id="2076136617" r:id="rId24"/>
    <p:sldId id="2076136616" r:id="rId25"/>
    <p:sldId id="321" r:id="rId26"/>
    <p:sldId id="322" r:id="rId27"/>
    <p:sldId id="324" r:id="rId28"/>
    <p:sldId id="2076136618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01A"/>
    <a:srgbClr val="FCC900"/>
    <a:srgbClr val="2A8A7A"/>
    <a:srgbClr val="65B1FC"/>
    <a:srgbClr val="FFCA08"/>
    <a:srgbClr val="FE5857"/>
    <a:srgbClr val="FFF5F5"/>
    <a:srgbClr val="F2C80E"/>
    <a:srgbClr val="E7BFE8"/>
    <a:srgbClr val="CE88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54C965-BEBA-46F1-9390-AEF3F5A0CD0F}" v="31" dt="2023-09-15T15:32:02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9967CC-15CB-878C-F01E-B8CE670A3D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65FA0-461D-0DF2-682C-8D459DC745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81D48-C53B-4FB4-8EAF-B216BE04368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9E82-981B-39CA-7FEE-E703428DF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AE595-C018-6E14-6BEA-2455358847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50426-A0F1-467C-AB1A-A5D300C4EF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47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1C5FB-8267-35A6-CE2A-D8F06616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55165D-1C0E-6F3E-1EA5-AB66E84F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BB044-5902-B6EC-5308-922956C4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8A20DE-37BC-AF17-9156-C68746CD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1EB8DC-35ED-FB39-B888-41E78364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165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D9EFB-7CE7-55D7-6186-4DB0CEFD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8FAD4E-79C3-EFFB-3B89-830FCA95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5A104B-9972-1C41-3B3C-9BBD3FC6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CD7B01-2EEE-1296-1346-763CB894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34125A-4E54-6F2D-2A07-573F9346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1061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3C46A-3FD8-B0FF-7457-AB8DB5EF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14D6AF-8C12-88E5-0C54-C4F3D28CE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6CE708-2B16-CB1C-A9CC-5B351120B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4035DD-9F2F-53CE-6C43-5EF09153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6FD60F-BCCC-D487-2010-656CD690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E935CA-8983-AB93-C162-FEDC7496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810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271B6-71D7-3F4A-A209-D6AE41D01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1050F1-62AB-3C71-F8DD-B1A97F43E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B384B4-3775-04E4-6CBF-BB47EA0AF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61D54E-CC9E-7B10-81A7-859A1FB7F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747A87-7223-9F44-6507-F3A45110D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6ECF30B-97B5-5088-3258-F74ECD83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8798529-E53C-AFB8-79EA-08A6571F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28B09D-53EE-281A-F2A1-41709AA7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586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C7437-7CDC-1DD1-3BE4-ADC366D5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A0CFD4-CAD2-87E5-7F9C-9930B770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961E2F-B9EE-DC5D-2A08-ACA1C52B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8BEE74-3587-B1BF-34BE-4D1ED46A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174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B66012-6425-2529-A5CB-56C7F6BC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4975F68-0BC0-E130-AF9D-B765239B0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49173C-DFB2-C537-1026-C0DACF2C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456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03A15-A419-DC8C-7CE1-1BDD0336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0763C5-EC8C-DD1E-677C-7025A1A55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A9D9A2-AD8F-2770-C9F7-DAD1934D7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6C78A2-2CCC-E8E2-90EE-EA8846C6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5A7B9B-FB67-D931-B494-E5EAFE02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BA2445-2226-CD0A-DF08-4A4723C0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856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57332-75D8-3970-B528-F10B1C5D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A04745C-006F-ED13-5ECE-14B975A8E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FCCC56-9F1E-5C78-096C-839E9A5FB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E57372-D242-A7F1-8E5B-BF308F480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926543-27E8-7C34-5B1D-7399165F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49AB5E-8C9A-DA34-8D2C-0745F654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619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023C8-47C4-DE83-0E4F-C814DBC9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7429F57-BB48-4C56-FD35-049BD7515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90AE93-B890-7A28-E437-595D7386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BCB454-6F06-9048-64AB-7B2ADCA8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4099AC-9606-994A-0315-7BE3CD6E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2571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38C18C-2FB8-88DD-84FC-845403E02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409660-B856-0BB0-59B8-B39F1B234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8D7D26-D41C-5F26-9AFA-99759F43D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86DD4F-A76A-1E20-05C8-8D551252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AF0FE1-9FA2-F120-A815-14EDC1B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28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5C0838B-D86F-D3A0-B5E4-EB8DE6966EA4}"/>
              </a:ext>
            </a:extLst>
          </p:cNvPr>
          <p:cNvSpPr/>
          <p:nvPr userDrawn="1"/>
        </p:nvSpPr>
        <p:spPr>
          <a:xfrm>
            <a:off x="6272374" y="5982120"/>
            <a:ext cx="5906556" cy="894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3CD3F98-26FF-EB0E-20C0-66F67C3EE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60" y="6075415"/>
            <a:ext cx="1484994" cy="707693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1281203C-8C56-2E61-EF12-029C088F59F6}"/>
              </a:ext>
            </a:extLst>
          </p:cNvPr>
          <p:cNvSpPr txBox="1"/>
          <p:nvPr userDrawn="1"/>
        </p:nvSpPr>
        <p:spPr>
          <a:xfrm>
            <a:off x="6270454" y="6263047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#PowerBIDaysMallorca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1DE85-5BF4-5386-B384-28F23939701E}"/>
              </a:ext>
            </a:extLst>
          </p:cNvPr>
          <p:cNvSpPr/>
          <p:nvPr userDrawn="1"/>
        </p:nvSpPr>
        <p:spPr>
          <a:xfrm>
            <a:off x="231606" y="5443546"/>
            <a:ext cx="5781675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1E318-5EF5-D8B9-3EC0-569A0463677A}"/>
              </a:ext>
            </a:extLst>
          </p:cNvPr>
          <p:cNvSpPr/>
          <p:nvPr userDrawn="1"/>
        </p:nvSpPr>
        <p:spPr>
          <a:xfrm>
            <a:off x="314820" y="5443546"/>
            <a:ext cx="10356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Sponsors: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PARCBIT LOGO | FUNDACIÓ BIT">
            <a:extLst>
              <a:ext uri="{FF2B5EF4-FFF2-40B4-BE49-F238E27FC236}">
                <a16:creationId xmlns:a16="http://schemas.microsoft.com/office/drawing/2014/main" id="{8E25643D-8B33-772E-6434-D29755E455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493" y="5532267"/>
            <a:ext cx="1594149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0753D419-E7D8-923D-4459-944299018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7" r="17878" b="34312"/>
          <a:stretch/>
        </p:blipFill>
        <p:spPr>
          <a:xfrm>
            <a:off x="6847974" y="247228"/>
            <a:ext cx="4256771" cy="4504915"/>
          </a:xfrm>
          <a:prstGeom prst="roundRect">
            <a:avLst>
              <a:gd name="adj" fmla="val 8124"/>
            </a:avLst>
          </a:prstGeom>
          <a:effectLst>
            <a:outerShdw blurRad="7239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1028" name="Picture 4" descr="May be a graphic of text">
            <a:extLst>
              <a:ext uri="{FF2B5EF4-FFF2-40B4-BE49-F238E27FC236}">
                <a16:creationId xmlns:a16="http://schemas.microsoft.com/office/drawing/2014/main" id="{7E7E16A3-70D8-DA3A-0CA3-F11C410C3B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784" y="5486174"/>
            <a:ext cx="894281" cy="89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88D7011-F6FD-BEFA-D524-0BFE4582E3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588" y="3542941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E6E3C633-E95A-44BF-7FBA-12FD1BFD22DC}"/>
              </a:ext>
            </a:extLst>
          </p:cNvPr>
          <p:cNvSpPr/>
          <p:nvPr userDrawn="1"/>
        </p:nvSpPr>
        <p:spPr>
          <a:xfrm>
            <a:off x="0" y="0"/>
            <a:ext cx="681162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50A3341-F0F4-8BE1-E493-21B675BE6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37" y="79290"/>
            <a:ext cx="1484994" cy="70769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436706" y="6528217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#PowerBIDaysMallorca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8027917" y="6346851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#PowerBIDaysMallorca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434" y="2053621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D82F3F9-A948-3FE6-DA55-E534A798C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66" y="134840"/>
            <a:ext cx="1484994" cy="7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8176821" y="6433937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PowerBIDaysMallorca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6EF0C1E9-DADC-8C71-7F04-60C9C95FFD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66" y="134840"/>
            <a:ext cx="1484994" cy="7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932EDE-BF3B-2308-1BD8-5A7C27CC5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5EAAC7-7F22-E533-75D6-59C9FD322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285EA2-2AD1-62C5-D5F0-DE17613C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C73482-AC30-6E89-3F27-56FFFDC0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DA1D8F-6BCA-EFC0-FE8B-8DCE16C2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920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8240177" y="6524981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#PowerBIDaysMallorca</a:t>
            </a:r>
          </a:p>
        </p:txBody>
      </p:sp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89EFE2F-35D4-5E03-F723-F9F3FAEEBA2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45" y="5953944"/>
            <a:ext cx="1790910" cy="8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6" r:id="rId3"/>
    <p:sldLayoutId id="2147483652" r:id="rId4"/>
    <p:sldLayoutId id="2147483653" r:id="rId5"/>
    <p:sldLayoutId id="2147483654" r:id="rId6"/>
    <p:sldLayoutId id="2147483655" r:id="rId7"/>
    <p:sldLayoutId id="214748367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5213B9-A449-81CE-4755-89D5066A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745C64-9BD1-DE2E-B012-546CDDB42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E8FC3D-172B-DBBD-BE39-F69C40B05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0C964-C4F1-4FC8-8F61-3A02C4037BE6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080DC2-8B3B-F501-4EA5-7050AD8BC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737A2D-796C-A906-A47D-64742255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85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ntryone.com/plan-explorer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nayamultimedia.es/libro/manuales-imprescindibles/curso-de-power-bi-ana-maria-bisbe-york-9788441544345/" TargetMode="External"/><Relationship Id="rId3" Type="http://schemas.openxmlformats.org/officeDocument/2006/relationships/hyperlink" Target="https://docs.microsoft.com/es-es/power-bi/" TargetMode="External"/><Relationship Id="rId7" Type="http://schemas.openxmlformats.org/officeDocument/2006/relationships/hyperlink" Target="https://www.linkedin.com/learning/instructors/ana-maria-bisbe-york" TargetMode="External"/><Relationship Id="rId2" Type="http://schemas.openxmlformats.org/officeDocument/2006/relationships/hyperlink" Target="https://docs.microsoft.com/es-es/learn/powerplatform/power-bi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s-es/learn/certifications/data-analyst-associate/" TargetMode="External"/><Relationship Id="rId5" Type="http://schemas.openxmlformats.org/officeDocument/2006/relationships/hyperlink" Target="https://docs.microsoft.com/es-es/power-bi/guidance/" TargetMode="External"/><Relationship Id="rId4" Type="http://schemas.openxmlformats.org/officeDocument/2006/relationships/hyperlink" Target="https://powerbi.microsoft.com/es-es/learning/" TargetMode="External"/><Relationship Id="rId9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amazon.es/dp/8441544344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amazon.es/Tratamiento-datos-Power-MANUALES-IMPRESCINDIBLES/dp/8441547483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power-query-tecnicas-de-tratamiento-de-datos-esencial" TargetMode="External"/><Relationship Id="rId2" Type="http://schemas.openxmlformats.org/officeDocument/2006/relationships/hyperlink" Target="https://www.linkedin.com/learning/instructors/ana-maria-bisbe-yor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hyperlink" Target="https://www.linkedin.com/learning/power-bi-modelado-de-datos-con-power-quer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s-es/power-query/power-query-folding" TargetMode="External"/><Relationship Id="rId2" Type="http://schemas.openxmlformats.org/officeDocument/2006/relationships/hyperlink" Target="https://learn.microsoft.com/es-es/power-bi/guidance/power-query-fold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hepoweruser.com/es/2019/03/19/lazy-evaluation-query-folding-in-power-bi-power-query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bravent.net" TargetMode="External"/><Relationship Id="rId2" Type="http://schemas.openxmlformats.org/officeDocument/2006/relationships/hyperlink" Target="http://www.bravent.ne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linkedin.com/in/ambynet/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anabisbe@amby.net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://amby.net/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www.linkedin.com/learning/instructors/ana-maria-bisbe-york" TargetMode="Externa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tx1"/>
                </a:solidFill>
              </a:rPr>
              <a:t>Conecta con </a:t>
            </a:r>
            <a:r>
              <a:rPr lang="es-ES" dirty="0" err="1">
                <a:solidFill>
                  <a:schemeClr val="tx1"/>
                </a:solidFill>
              </a:rPr>
              <a:t>Power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Query</a:t>
            </a:r>
            <a:r>
              <a:rPr lang="es-ES" dirty="0">
                <a:solidFill>
                  <a:schemeClr val="tx1"/>
                </a:solidFill>
              </a:rPr>
              <a:t> a SQL de forma eficiente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00991"/>
            <a:ext cx="4844673" cy="1313909"/>
          </a:xfrm>
        </p:spPr>
        <p:txBody>
          <a:bodyPr/>
          <a:lstStyle/>
          <a:p>
            <a:r>
              <a:rPr lang="en-US" dirty="0"/>
              <a:t>Ana Mª </a:t>
            </a:r>
            <a:r>
              <a:rPr lang="en-US" dirty="0" err="1"/>
              <a:t>Bisbé</a:t>
            </a:r>
            <a:r>
              <a:rPr lang="en-US" dirty="0"/>
              <a:t> York</a:t>
            </a:r>
          </a:p>
          <a:p>
            <a:r>
              <a:rPr lang="en-US" dirty="0"/>
              <a:t>Cristina Tarabini-Castellani Ciordia</a:t>
            </a:r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r>
              <a:rPr lang="en-US" dirty="0"/>
              <a:t> al Query Folding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0B545-70C0-4E35-A49F-E59D4104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n-US" dirty="0"/>
              <a:t>Folding</a:t>
            </a:r>
            <a:r>
              <a:rPr lang="es-ES" dirty="0"/>
              <a:t> en Power BI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C32C7A-D4C1-4DE5-937A-AB817914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es?</a:t>
            </a:r>
          </a:p>
          <a:p>
            <a:r>
              <a:rPr lang="es-ES" dirty="0"/>
              <a:t>¿Cuándo ocurre?</a:t>
            </a:r>
          </a:p>
          <a:p>
            <a:r>
              <a:rPr lang="es-ES" dirty="0"/>
              <a:t>¿Cómo puedo saber si ocurre?</a:t>
            </a:r>
          </a:p>
          <a:p>
            <a:r>
              <a:rPr lang="es-ES" dirty="0"/>
              <a:t>¿Por qué es importante?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0B545-70C0-4E35-A49F-E59D4104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Query </a:t>
            </a:r>
            <a:r>
              <a:rPr lang="en-US" dirty="0"/>
              <a:t>Folding</a:t>
            </a:r>
            <a:r>
              <a:rPr lang="es-ES" dirty="0"/>
              <a:t> o plegado de consultas en Power BI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C32C7A-D4C1-4DE5-937A-AB817914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Power Query genera una consulta que se evalúa en el origen</a:t>
            </a:r>
          </a:p>
          <a:p>
            <a:pPr lvl="1"/>
            <a:r>
              <a:rPr lang="es-ES" dirty="0"/>
              <a:t>Bases de datos relacionales</a:t>
            </a:r>
          </a:p>
          <a:p>
            <a:pPr lvl="1"/>
            <a:r>
              <a:rPr lang="es-ES" dirty="0"/>
              <a:t>Otras</a:t>
            </a:r>
            <a:endParaRPr lang="en-US" dirty="0"/>
          </a:p>
          <a:p>
            <a:pPr lvl="1"/>
            <a:endParaRPr lang="en-US" dirty="0"/>
          </a:p>
          <a:p>
            <a:r>
              <a:rPr lang="es-ES" dirty="0"/>
              <a:t>La transformación o paso de Power Query</a:t>
            </a:r>
          </a:p>
          <a:p>
            <a:pPr lvl="1"/>
            <a:r>
              <a:rPr lang="es-ES" dirty="0"/>
              <a:t>se traduce al lenguaje nativo del motor relacional</a:t>
            </a:r>
          </a:p>
          <a:p>
            <a:endParaRPr lang="es-ES" dirty="0"/>
          </a:p>
          <a:p>
            <a:r>
              <a:rPr lang="es-ES" dirty="0"/>
              <a:t>Importancia</a:t>
            </a:r>
          </a:p>
          <a:p>
            <a:pPr lvl="1"/>
            <a:r>
              <a:rPr lang="es-ES" dirty="0"/>
              <a:t>Consumo de recursos al extraer o conectar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E3C3CB-F47E-4D58-9F9F-C747EBCF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918" y="1881599"/>
            <a:ext cx="1728192" cy="163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0B545-70C0-4E35-A49F-E59D4104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Verificar si existe Query </a:t>
            </a:r>
            <a:r>
              <a:rPr lang="en-US" dirty="0"/>
              <a:t>Folding</a:t>
            </a:r>
            <a:r>
              <a:rPr lang="es-ES" dirty="0"/>
              <a:t> o plegado de consultas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C32C7A-D4C1-4DE5-937A-AB817914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Opción Ver consulta nativa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Power Query Diagnostic Tool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702FC9-412A-4B99-94A2-193E51DA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297" y="4653137"/>
            <a:ext cx="4791423" cy="106577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2ADD09E-9AF1-4C6D-A0E5-21A711F9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178" y="1340769"/>
            <a:ext cx="1365645" cy="24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0B545-70C0-4E35-A49F-E59D4104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Verificar si existe Query </a:t>
            </a:r>
            <a:r>
              <a:rPr lang="en-US" dirty="0"/>
              <a:t>Folding</a:t>
            </a:r>
            <a:r>
              <a:rPr lang="es-ES" dirty="0"/>
              <a:t> o plegado de consultas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C32C7A-D4C1-4DE5-937A-AB817914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Lenguaje M</a:t>
            </a:r>
          </a:p>
          <a:p>
            <a:pPr lvl="1"/>
            <a:r>
              <a:rPr lang="es-ES" dirty="0" err="1"/>
              <a:t>Value.Metadata</a:t>
            </a:r>
            <a:r>
              <a:rPr lang="es-ES" dirty="0"/>
              <a:t>(</a:t>
            </a:r>
            <a:r>
              <a:rPr lang="es-ES" dirty="0" err="1"/>
              <a:t>Nombre_del_paso</a:t>
            </a:r>
            <a:r>
              <a:rPr lang="es-ES" dirty="0"/>
              <a:t>)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8027235-9B20-46A4-AB4B-D4ACD35D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7" y="1959295"/>
            <a:ext cx="5543633" cy="6987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092B4E-B61D-49D7-A0E6-6D7249CA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2702183"/>
            <a:ext cx="3069626" cy="112050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1F42B98-B08D-44DE-A49A-A392DEC0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114" y="3871622"/>
            <a:ext cx="5798622" cy="6987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7F8590C-6816-4EF0-9537-95C33F782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848" y="4633802"/>
            <a:ext cx="3069626" cy="10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8DE-FBA7-6B5A-26CD-6C23307C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92664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Recursos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https://www.sentryone.com/plan-explorer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7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929AC-775C-4F59-BDFD-750FF589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5D8591-64BB-4590-B091-092F0056E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Documentación de Microsoft </a:t>
            </a:r>
          </a:p>
          <a:p>
            <a:pPr lvl="1"/>
            <a:r>
              <a:rPr lang="es-ES" sz="1600" dirty="0">
                <a:hlinkClick r:id="rId2"/>
              </a:rPr>
              <a:t>https://docs.microsoft.com/es-es/learn/powerplatform/power-bi</a:t>
            </a:r>
            <a:endParaRPr lang="es-ES" sz="1600" dirty="0"/>
          </a:p>
          <a:p>
            <a:pPr lvl="1"/>
            <a:r>
              <a:rPr lang="es-ES" sz="1600" dirty="0">
                <a:hlinkClick r:id="rId3"/>
              </a:rPr>
              <a:t>https://docs.microsoft.com/es-es/power-bi/</a:t>
            </a:r>
            <a:endParaRPr lang="es-ES" sz="1600" dirty="0"/>
          </a:p>
          <a:p>
            <a:pPr lvl="1"/>
            <a:r>
              <a:rPr lang="es-ES" sz="1600" dirty="0">
                <a:hlinkClick r:id="rId4"/>
              </a:rPr>
              <a:t>https://powerbi.microsoft.com/es-es/learning/</a:t>
            </a:r>
            <a:endParaRPr lang="es-ES" sz="1600" dirty="0"/>
          </a:p>
          <a:p>
            <a:pPr lvl="1"/>
            <a:r>
              <a:rPr lang="es-ES" sz="1600" dirty="0">
                <a:hlinkClick r:id="rId5"/>
              </a:rPr>
              <a:t>https://docs.microsoft.com/es-es/power-bi/guidance/</a:t>
            </a:r>
            <a:endParaRPr lang="es-ES" sz="1600" dirty="0"/>
          </a:p>
          <a:p>
            <a:pPr lvl="1"/>
            <a:r>
              <a:rPr lang="es-ES" sz="1600" dirty="0">
                <a:hlinkClick r:id="rId6"/>
              </a:rPr>
              <a:t>https://docs.microsoft.com/es-es/learn/certifications/data-analyst-associate/</a:t>
            </a:r>
            <a:endParaRPr lang="es-ES" sz="1600" dirty="0"/>
          </a:p>
          <a:p>
            <a:r>
              <a:rPr lang="en-NZ" dirty="0"/>
              <a:t>Power BI en LinkedIn Learning</a:t>
            </a:r>
          </a:p>
          <a:p>
            <a:pPr lvl="1"/>
            <a:r>
              <a:rPr lang="en-NZ" sz="1600" dirty="0">
                <a:hlinkClick r:id="rId7"/>
              </a:rPr>
              <a:t>https://www.linkedin.com/learning/instructors/ana-maria-bisbe-york</a:t>
            </a:r>
            <a:r>
              <a:rPr lang="en-NZ" sz="1600" dirty="0"/>
              <a:t> </a:t>
            </a:r>
          </a:p>
          <a:p>
            <a:r>
              <a:rPr lang="es-ES" dirty="0"/>
              <a:t>Manual imprescindible</a:t>
            </a:r>
          </a:p>
          <a:p>
            <a:pPr lvl="1"/>
            <a:r>
              <a:rPr lang="es-ES" dirty="0"/>
              <a:t>Curso Power BI – ANAYA</a:t>
            </a:r>
          </a:p>
          <a:p>
            <a:pPr lvl="2"/>
            <a:r>
              <a:rPr lang="es-ES" sz="1400" dirty="0">
                <a:latin typeface="Calibri" panose="020F0502020204030204" pitchFamily="34" charset="0"/>
                <a:hlinkClick r:id="rId8"/>
              </a:rPr>
              <a:t>https://anayamultimedia.es/libro/manuales-imprescindibles/curso-de-power-bi-ana-maria-bisbe-york-9788441544345/</a:t>
            </a:r>
            <a:endParaRPr lang="en-NZ" sz="1800" dirty="0"/>
          </a:p>
          <a:p>
            <a:endParaRPr lang="es-ES" dirty="0"/>
          </a:p>
        </p:txBody>
      </p:sp>
      <p:pic>
        <p:nvPicPr>
          <p:cNvPr id="4" name="Imagen 3" descr="Texto&#10;&#10;Descripción generada automáticamente con confianza baja">
            <a:extLst>
              <a:ext uri="{FF2B5EF4-FFF2-40B4-BE49-F238E27FC236}">
                <a16:creationId xmlns:a16="http://schemas.microsoft.com/office/drawing/2014/main" id="{592E9C7E-69E9-48BA-BE8D-3F98CBDDF3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852936"/>
            <a:ext cx="1368152" cy="17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7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Curso Power BI – Manual Imprescindible - ANAYA</a:t>
            </a:r>
          </a:p>
          <a:p>
            <a:pPr lvl="2"/>
            <a:r>
              <a:rPr lang="es-ES" dirty="0">
                <a:hlinkClick r:id="rId2"/>
              </a:rPr>
              <a:t>https://www.amazon.es/dp/8441544344</a:t>
            </a:r>
            <a:r>
              <a:rPr lang="es-ES" dirty="0"/>
              <a:t>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F9B8EC0-05A2-E99A-5841-8FCC66EB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236" y="2555029"/>
            <a:ext cx="2994885" cy="30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Tratamiento de datos con Power Query – Manual Imprescindible - ANAYA</a:t>
            </a:r>
          </a:p>
          <a:p>
            <a:pPr lvl="2"/>
            <a:r>
              <a:rPr lang="es-ES" sz="1600" dirty="0">
                <a:hlinkClick r:id="rId2"/>
              </a:rPr>
              <a:t>https://www.amazon.es/Tratamiento-datos-Power-MANUALES-IMPRESCINDIBLES/dp/8441547483</a:t>
            </a:r>
            <a:r>
              <a:rPr lang="es-ES" sz="1600" dirty="0"/>
              <a:t>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sz="19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9808E-721A-EAB7-87F3-6252A2EC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153" y="2626529"/>
            <a:ext cx="5303693" cy="31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1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 sponsors!</a:t>
            </a:r>
            <a:endParaRPr lang="en-US" dirty="0"/>
          </a:p>
        </p:txBody>
      </p:sp>
      <p:pic>
        <p:nvPicPr>
          <p:cNvPr id="2050" name="Picture 2" descr="May be a graphic of text">
            <a:extLst>
              <a:ext uri="{FF2B5EF4-FFF2-40B4-BE49-F238E27FC236}">
                <a16:creationId xmlns:a16="http://schemas.microsoft.com/office/drawing/2014/main" id="{B2D26481-0073-F2B2-E348-8355283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13" y="1905753"/>
            <a:ext cx="28670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RCBIT LOGO | FUNDACIÓ BIT">
            <a:extLst>
              <a:ext uri="{FF2B5EF4-FFF2-40B4-BE49-F238E27FC236}">
                <a16:creationId xmlns:a16="http://schemas.microsoft.com/office/drawing/2014/main" id="{9EFEC546-CB62-9AA8-45C1-25F96F09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95" y="2210552"/>
            <a:ext cx="4924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58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Cursos</a:t>
            </a:r>
            <a:r>
              <a:rPr lang="en-US" dirty="0"/>
              <a:t> de LinkedIn</a:t>
            </a:r>
          </a:p>
          <a:p>
            <a:pPr lvl="1"/>
            <a:r>
              <a:rPr lang="en-US" sz="1350" dirty="0">
                <a:hlinkClick r:id="rId2"/>
              </a:rPr>
              <a:t>https://www.linkedin.com/learning/instructors/ana-maria-bisbe-york</a:t>
            </a:r>
            <a:r>
              <a:rPr lang="en-US" sz="1350" dirty="0"/>
              <a:t> </a:t>
            </a:r>
          </a:p>
          <a:p>
            <a:pPr lvl="1"/>
            <a:r>
              <a:rPr lang="en-US" sz="1350" dirty="0">
                <a:hlinkClick r:id="rId3"/>
              </a:rPr>
              <a:t>https://www.linkedin.com/learning/power-query-tecnicas-de-tratamiento-de-datos-esencial</a:t>
            </a:r>
            <a:r>
              <a:rPr lang="en-US" sz="1350" dirty="0"/>
              <a:t> </a:t>
            </a:r>
          </a:p>
          <a:p>
            <a:pPr lvl="1"/>
            <a:r>
              <a:rPr lang="en-US" sz="1350" dirty="0">
                <a:hlinkClick r:id="rId4"/>
              </a:rPr>
              <a:t>https://www.linkedin.com/learning/power-bi-modelado-de-datos-con-power-query</a:t>
            </a:r>
            <a:r>
              <a:rPr lang="en-US" sz="1350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0B8D0D-7EF0-26E9-8FB2-C67B70296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364" y="2492896"/>
            <a:ext cx="6611273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started with Power Query in Power BI and Excel</a:t>
            </a:r>
            <a:endParaRPr lang="es-ES" dirty="0"/>
          </a:p>
          <a:p>
            <a:r>
              <a:rPr lang="en-US" dirty="0"/>
              <a:t>Mastering Power Query in Power BI </a:t>
            </a:r>
            <a:r>
              <a:rPr lang="en-US"/>
              <a:t>and Excel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1E4E26-4C00-0CEB-003C-E0C491EC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13" y="3026808"/>
            <a:ext cx="1192148" cy="16790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CE70D4C-ED29-0899-938D-537340F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14" y="3023221"/>
            <a:ext cx="1173003" cy="16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 Is for (Data) Monkey: A Guide to the M Language in Excel Power Query</a:t>
            </a:r>
          </a:p>
          <a:p>
            <a:pPr lvl="1"/>
            <a:r>
              <a:rPr lang="en-US" dirty="0"/>
              <a:t>Master Your Data with Power Query in Excel and Power BI</a:t>
            </a:r>
          </a:p>
          <a:p>
            <a:pPr lvl="1"/>
            <a:r>
              <a:rPr lang="en-US" dirty="0"/>
              <a:t>Power Query for Power BI and Excel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4B8018-7DCE-0FCB-C460-27F9AA1B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19" y="3389570"/>
            <a:ext cx="1593828" cy="2036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A498E6-998C-81C8-BD18-CEAB23E70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990" y="3389570"/>
            <a:ext cx="1551360" cy="2036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699010-4243-6382-5AF9-F5FF776AB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374" y="3393128"/>
            <a:ext cx="1680764" cy="20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El ADN de Power Query</a:t>
            </a:r>
          </a:p>
          <a:p>
            <a:pPr lvl="1"/>
            <a:r>
              <a:rPr lang="en-US" dirty="0"/>
              <a:t>Collect, Combine, and Transform Data Using Power Query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090167-E87E-B563-78F8-80294100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454" y="2790033"/>
            <a:ext cx="1314807" cy="17185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A958823-AB04-E444-D11E-A6893A63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76" y="2790032"/>
            <a:ext cx="1403902" cy="17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5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CFA6-7630-3B7E-428D-FED7D405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Plegado de consultas - Microsoft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606166-1480-4176-C382-76F18AB5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https://learn.microsoft.com/es-es/power-bi/guidance/power-query-folding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3"/>
              </a:rPr>
              <a:t>https://learn.microsoft.com/es-es/power-query/power-query-folding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4"/>
              </a:rPr>
              <a:t>https://www.thepoweruser.com/es/2019/03/19/lazy-evaluation-query-folding-in-power-bi-power-query/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936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¿</a:t>
            </a:r>
            <a:r>
              <a:rPr lang="en-US" sz="6000" dirty="0" err="1"/>
              <a:t>Preguntas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 sponsors!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70C052-DFBB-3F3B-7370-2709D72BC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Mejor parque tecnológico de Mallorca</a:t>
            </a:r>
          </a:p>
          <a:p>
            <a:r>
              <a:rPr lang="es-ES" dirty="0"/>
              <a:t>Vivero de empresas</a:t>
            </a:r>
          </a:p>
          <a:p>
            <a:r>
              <a:rPr lang="es-ES" dirty="0"/>
              <a:t>Alquiler de espacios</a:t>
            </a:r>
          </a:p>
          <a:p>
            <a:r>
              <a:rPr lang="es-ES" dirty="0"/>
              <a:t>Servicios de mantenimiento</a:t>
            </a:r>
          </a:p>
          <a:p>
            <a:r>
              <a:rPr lang="es-ES" dirty="0"/>
              <a:t>Vigilancia 24x7</a:t>
            </a:r>
          </a:p>
          <a:p>
            <a:r>
              <a:rPr lang="es-ES" dirty="0"/>
              <a:t>Telecomunicaciones centralizado</a:t>
            </a:r>
          </a:p>
          <a:p>
            <a:r>
              <a:rPr lang="es-ES" dirty="0"/>
              <a:t>Parking, comedores, salas de reunión…</a:t>
            </a:r>
          </a:p>
          <a:p>
            <a:r>
              <a:rPr lang="es-ES" dirty="0"/>
              <a:t>UN LUGAR IDEAL PARA UBICAR TU EMPRESA O NEGOCIO</a:t>
            </a:r>
          </a:p>
          <a:p>
            <a:endParaRPr lang="es-ES" dirty="0"/>
          </a:p>
        </p:txBody>
      </p:sp>
      <p:pic>
        <p:nvPicPr>
          <p:cNvPr id="2052" name="Picture 4" descr="PARCBIT LOGO | FUNDACIÓ BIT">
            <a:extLst>
              <a:ext uri="{FF2B5EF4-FFF2-40B4-BE49-F238E27FC236}">
                <a16:creationId xmlns:a16="http://schemas.microsoft.com/office/drawing/2014/main" id="{9EFEC546-CB62-9AA8-45C1-25F96F09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081" y="459397"/>
            <a:ext cx="2041323" cy="93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70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 sponsors!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70C052-DFBB-3F3B-7370-2709D72BC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/>
              <a:t>Bravent</a:t>
            </a:r>
            <a:r>
              <a:rPr lang="es-ES" dirty="0"/>
              <a:t>, </a:t>
            </a:r>
            <a:r>
              <a:rPr lang="es-ES" dirty="0" err="1"/>
              <a:t>Your</a:t>
            </a:r>
            <a:r>
              <a:rPr lang="es-ES" dirty="0"/>
              <a:t> IT </a:t>
            </a:r>
            <a:r>
              <a:rPr lang="es-ES" dirty="0" err="1"/>
              <a:t>Consulting</a:t>
            </a:r>
            <a:r>
              <a:rPr lang="es-ES" dirty="0"/>
              <a:t> Company</a:t>
            </a:r>
          </a:p>
          <a:p>
            <a:r>
              <a:rPr lang="es-ES" dirty="0"/>
              <a:t>Servicios tecnológicos de Desarrollo web, BI, movilidad, AI, ERP, </a:t>
            </a:r>
            <a:r>
              <a:rPr lang="es-ES" dirty="0" err="1"/>
              <a:t>Power</a:t>
            </a:r>
            <a:r>
              <a:rPr lang="es-ES" dirty="0"/>
              <a:t> BI, </a:t>
            </a:r>
            <a:r>
              <a:rPr lang="es-ES" dirty="0" err="1"/>
              <a:t>Databricks</a:t>
            </a:r>
            <a:r>
              <a:rPr lang="es-ES" dirty="0"/>
              <a:t>, </a:t>
            </a:r>
            <a:r>
              <a:rPr lang="es-ES"/>
              <a:t>Lakehouse…</a:t>
            </a:r>
            <a:endParaRPr lang="es-ES" dirty="0"/>
          </a:p>
          <a:p>
            <a:r>
              <a:rPr lang="es-ES" dirty="0"/>
              <a:t>Industrias: Energía, Construcción, Logística, Aeronáutica…</a:t>
            </a:r>
          </a:p>
          <a:p>
            <a:r>
              <a:rPr lang="es-ES" dirty="0"/>
              <a:t>Presencia en 4 países, 120 </a:t>
            </a:r>
            <a:r>
              <a:rPr lang="es-ES" dirty="0" err="1"/>
              <a:t>Cracks</a:t>
            </a:r>
            <a:r>
              <a:rPr lang="es-ES" dirty="0"/>
              <a:t>, +90% de clientes repetidores</a:t>
            </a:r>
          </a:p>
          <a:p>
            <a:r>
              <a:rPr lang="es-ES" dirty="0" err="1"/>
              <a:t>Webinars</a:t>
            </a:r>
            <a:r>
              <a:rPr lang="es-ES" dirty="0"/>
              <a:t> disponibles desde su web </a:t>
            </a:r>
            <a:r>
              <a:rPr lang="es-ES" dirty="0">
                <a:hlinkClick r:id="rId2"/>
              </a:rPr>
              <a:t>www.bravent.net</a:t>
            </a:r>
            <a:endParaRPr lang="es-ES" dirty="0"/>
          </a:p>
          <a:p>
            <a:endParaRPr lang="es-ES" dirty="0"/>
          </a:p>
          <a:p>
            <a:pPr marL="0" indent="0" algn="ctr">
              <a:buNone/>
            </a:pPr>
            <a:r>
              <a:rPr lang="es-ES" dirty="0">
                <a:hlinkClick r:id="rId3"/>
              </a:rPr>
              <a:t>info@bravent.net</a:t>
            </a:r>
            <a:endParaRPr lang="es-ES" dirty="0"/>
          </a:p>
          <a:p>
            <a:pPr marL="0" indent="0" algn="ctr">
              <a:buNone/>
            </a:pPr>
            <a:r>
              <a:rPr lang="es-ES" dirty="0"/>
              <a:t>912 404 785</a:t>
            </a:r>
          </a:p>
          <a:p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FEC546-CB62-9AA8-45C1-25F96F09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8857" y="459397"/>
            <a:ext cx="935771" cy="93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1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973CB-6EAA-5716-0A5B-368B8714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7642"/>
            <a:ext cx="11942618" cy="10300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a typeface="+mj-lt"/>
                <a:cs typeface="+mj-lt"/>
              </a:rPr>
              <a:t>Gracias a </a:t>
            </a:r>
            <a:r>
              <a:rPr lang="en-US" b="1" dirty="0" err="1">
                <a:ea typeface="+mj-lt"/>
                <a:cs typeface="+mj-lt"/>
              </a:rPr>
              <a:t>los</a:t>
            </a:r>
            <a:r>
              <a:rPr lang="en-US" b="1" dirty="0">
                <a:ea typeface="+mj-lt"/>
                <a:cs typeface="+mj-lt"/>
              </a:rPr>
              <a:t> Sponsors </a:t>
            </a:r>
            <a:br>
              <a:rPr lang="en-US" b="1" dirty="0">
                <a:ea typeface="+mj-lt"/>
                <a:cs typeface="+mj-lt"/>
              </a:rPr>
            </a:br>
            <a:r>
              <a:rPr lang="en-US" b="1" dirty="0">
                <a:ea typeface="+mj-lt"/>
                <a:cs typeface="+mj-lt"/>
              </a:rPr>
              <a:t>Quiz Final + </a:t>
            </a:r>
            <a:r>
              <a:rPr lang="en-US" b="1" dirty="0" err="1">
                <a:ea typeface="+mj-lt"/>
                <a:cs typeface="+mj-lt"/>
              </a:rPr>
              <a:t>Regalos</a:t>
            </a:r>
            <a:r>
              <a:rPr lang="en-US" b="1" dirty="0">
                <a:ea typeface="+mj-lt"/>
                <a:cs typeface="+mj-lt"/>
              </a:rPr>
              <a:t> + Networking (18:15h)</a:t>
            </a:r>
            <a:endParaRPr lang="en-US" dirty="0">
              <a:ea typeface="Segoe UI Blac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00C1-945C-4CDA-0831-C9B6AB5EA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5" y="1460500"/>
            <a:ext cx="12023435" cy="49310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err="1"/>
              <a:t>Quédate</a:t>
            </a:r>
            <a:r>
              <a:rPr lang="en-US" dirty="0"/>
              <a:t> al </a:t>
            </a:r>
            <a:r>
              <a:rPr lang="en-US" err="1"/>
              <a:t>divertido</a:t>
            </a:r>
            <a:r>
              <a:rPr lang="en-US"/>
              <a:t> Quiz  </a:t>
            </a:r>
          </a:p>
          <a:p>
            <a:pPr marL="0" indent="0">
              <a:buNone/>
            </a:pPr>
            <a:r>
              <a:rPr lang="en-US" dirty="0"/>
              <a:t>para </a:t>
            </a:r>
            <a:r>
              <a:rPr lang="en-US" dirty="0" err="1"/>
              <a:t>participar</a:t>
            </a:r>
            <a:r>
              <a:rPr lang="en-US" dirty="0"/>
              <a:t> </a:t>
            </a:r>
            <a:r>
              <a:rPr lang="en-US" dirty="0" err="1"/>
              <a:t>en</a:t>
            </a:r>
            <a:r>
              <a:rPr lang="en-US" dirty="0"/>
              <a:t> </a:t>
            </a:r>
            <a:r>
              <a:rPr lang="en-US" dirty="0" err="1"/>
              <a:t>el</a:t>
            </a:r>
            <a:r>
              <a:rPr lang="en-US" dirty="0"/>
              <a:t> </a:t>
            </a:r>
            <a:r>
              <a:rPr lang="en-US" dirty="0" err="1"/>
              <a:t>sorteo</a:t>
            </a:r>
            <a:r>
              <a:rPr lang="en-US" dirty="0"/>
              <a:t> </a:t>
            </a:r>
            <a:endParaRPr lang="en-US" dirty="0">
              <a:cs typeface="Segoe UI Semilight"/>
            </a:endParaRPr>
          </a:p>
          <a:p>
            <a:pPr marL="0" indent="0" fontAlgn="base">
              <a:buNone/>
            </a:pPr>
            <a:r>
              <a:rPr lang="en-US" dirty="0"/>
              <a:t>(</a:t>
            </a:r>
            <a:r>
              <a:rPr lang="en-US" dirty="0" err="1"/>
              <a:t>sólo</a:t>
            </a:r>
            <a:r>
              <a:rPr lang="en-US" dirty="0"/>
              <a:t> entre </a:t>
            </a:r>
            <a:r>
              <a:rPr lang="en-US" dirty="0" err="1"/>
              <a:t>asistentes</a:t>
            </a:r>
            <a:r>
              <a:rPr lang="en-US" dirty="0"/>
              <a:t>)</a:t>
            </a:r>
            <a:endParaRPr lang="en-US" dirty="0">
              <a:cs typeface="Segoe UI Semilight"/>
            </a:endParaRPr>
          </a:p>
          <a:p>
            <a:pPr marL="0" indent="0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Regalos​</a:t>
            </a:r>
          </a:p>
          <a:p>
            <a:pPr fontAlgn="base"/>
            <a:r>
              <a:rPr lang="en-US" b="1" u="sng" dirty="0"/>
              <a:t>En </a:t>
            </a:r>
            <a:r>
              <a:rPr lang="en-US" b="1" u="sng" dirty="0" err="1"/>
              <a:t>Primicia</a:t>
            </a:r>
            <a:r>
              <a:rPr lang="en-US" dirty="0"/>
              <a:t> 1 Libro “</a:t>
            </a:r>
            <a:r>
              <a:rPr lang="en-US" dirty="0" err="1"/>
              <a:t>Tratamiento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con Power Query” (Nuevo!) de Ana María </a:t>
            </a:r>
            <a:r>
              <a:rPr lang="en-US" dirty="0" err="1"/>
              <a:t>Bisbé</a:t>
            </a:r>
            <a:endParaRPr lang="en-US" dirty="0"/>
          </a:p>
          <a:p>
            <a:pPr fontAlgn="base"/>
            <a:r>
              <a:rPr lang="en-US" dirty="0"/>
              <a:t>4 Libros “</a:t>
            </a:r>
            <a:r>
              <a:rPr lang="en-US" dirty="0" err="1"/>
              <a:t>Curso</a:t>
            </a:r>
            <a:r>
              <a:rPr lang="en-US" dirty="0"/>
              <a:t> de Power BI” de Ana María </a:t>
            </a:r>
            <a:r>
              <a:rPr lang="en-US" dirty="0" err="1"/>
              <a:t>Bisbé</a:t>
            </a:r>
            <a:endParaRPr lang="en-US" dirty="0"/>
          </a:p>
          <a:p>
            <a:pPr fontAlgn="base"/>
            <a:r>
              <a:rPr lang="en-US" dirty="0"/>
              <a:t>1 Libro “Control de </a:t>
            </a:r>
            <a:r>
              <a:rPr lang="en-US" err="1"/>
              <a:t>gestión</a:t>
            </a:r>
            <a:r>
              <a:rPr lang="en-US" dirty="0"/>
              <a:t> con Excel y Power Query” de Clara Vega y Jose Manuel Pomares​</a:t>
            </a:r>
          </a:p>
          <a:p>
            <a:r>
              <a:rPr lang="en-US" dirty="0">
                <a:cs typeface="Segoe UI Semilight"/>
              </a:rPr>
              <a:t>1 Libro "</a:t>
            </a:r>
            <a:r>
              <a:rPr lang="en-US" dirty="0" err="1">
                <a:cs typeface="Segoe UI Semilight"/>
              </a:rPr>
              <a:t>Fundamentos</a:t>
            </a:r>
            <a:r>
              <a:rPr lang="en-US" dirty="0">
                <a:cs typeface="Segoe UI Semilight"/>
              </a:rPr>
              <a:t> de </a:t>
            </a:r>
            <a:r>
              <a:rPr lang="en-US" dirty="0" err="1">
                <a:cs typeface="Segoe UI Semilight"/>
              </a:rPr>
              <a:t>modelado</a:t>
            </a:r>
            <a:r>
              <a:rPr lang="en-US" dirty="0">
                <a:cs typeface="Segoe UI Semilight"/>
              </a:rPr>
              <a:t> </a:t>
            </a:r>
            <a:r>
              <a:rPr lang="en-US" dirty="0" err="1">
                <a:cs typeface="Segoe UI Semilight"/>
              </a:rPr>
              <a:t>en</a:t>
            </a:r>
            <a:r>
              <a:rPr lang="en-US" dirty="0">
                <a:cs typeface="Segoe UI Semilight"/>
              </a:rPr>
              <a:t> </a:t>
            </a:r>
            <a:r>
              <a:rPr lang="en-US" dirty="0" err="1">
                <a:cs typeface="Segoe UI Semilight"/>
              </a:rPr>
              <a:t>estrella</a:t>
            </a:r>
            <a:r>
              <a:rPr lang="en-US" dirty="0">
                <a:cs typeface="Segoe UI Semilight"/>
              </a:rPr>
              <a:t>" de Toni Jurado</a:t>
            </a:r>
            <a:endParaRPr lang="en-US" dirty="0"/>
          </a:p>
          <a:p>
            <a:pPr fontAlgn="base"/>
            <a:r>
              <a:rPr lang="en-US" dirty="0"/>
              <a:t>1 Libro “Collect, Combine and Transform data using Power Query and Excel” Gil Raviv,</a:t>
            </a:r>
          </a:p>
          <a:p>
            <a:pPr fontAlgn="base"/>
            <a:r>
              <a:rPr lang="en-US" dirty="0"/>
              <a:t>1 Libro  “Expert Data Modeling with Power BI” de Soheil Bakhshi​</a:t>
            </a:r>
          </a:p>
          <a:p>
            <a:pPr fontAlgn="base"/>
            <a:r>
              <a:rPr lang="en-US" dirty="0"/>
              <a:t>1 Libro “The Definitive Guide to DAX” de Marco Russo, Alberto Ferrari​</a:t>
            </a:r>
          </a:p>
          <a:p>
            <a:pPr marL="0" indent="0" fontAlgn="base">
              <a:buNone/>
            </a:pPr>
            <a:r>
              <a:rPr lang="en-US" dirty="0"/>
              <a:t>Y </a:t>
            </a:r>
            <a:r>
              <a:rPr lang="en-US" dirty="0" err="1"/>
              <a:t>más</a:t>
            </a:r>
            <a:r>
              <a:rPr lang="en-US" dirty="0"/>
              <a:t>!​</a:t>
            </a:r>
            <a:endParaRPr lang="en-US" dirty="0">
              <a:cs typeface="Segoe UI Semilight"/>
            </a:endParaRPr>
          </a:p>
        </p:txBody>
      </p:sp>
      <p:pic>
        <p:nvPicPr>
          <p:cNvPr id="10" name="Picture 4" descr="The Definitive Guide to DAX: Business intelligence for Microsoft Power BI,  SQL Server Analysis Services, and Excel Second Edition (Business Skills) :  Russo, Marco, Ferrari, Alberto: Amazon.es: Libros">
            <a:extLst>
              <a:ext uri="{FF2B5EF4-FFF2-40B4-BE49-F238E27FC236}">
                <a16:creationId xmlns:a16="http://schemas.microsoft.com/office/drawing/2014/main" id="{438380BF-FD4E-5583-84C0-CAB33013B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460" y="1596516"/>
            <a:ext cx="1126587" cy="13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xpert Data Modeling with Power BI | Packt">
            <a:extLst>
              <a:ext uri="{FF2B5EF4-FFF2-40B4-BE49-F238E27FC236}">
                <a16:creationId xmlns:a16="http://schemas.microsoft.com/office/drawing/2014/main" id="{7A83DF49-0A58-5821-BCE6-53E0E6A7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437" y="1596516"/>
            <a:ext cx="1126587" cy="13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Curso de Power BI - Anaya Multimedia">
            <a:extLst>
              <a:ext uri="{FF2B5EF4-FFF2-40B4-BE49-F238E27FC236}">
                <a16:creationId xmlns:a16="http://schemas.microsoft.com/office/drawing/2014/main" id="{AECB590D-344C-660A-0532-B7E6D5F12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644" y="1603625"/>
            <a:ext cx="1077244" cy="13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904" y="1603624"/>
            <a:ext cx="1072757" cy="13842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277" y="1590230"/>
            <a:ext cx="1098823" cy="13975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0111" y="1591661"/>
            <a:ext cx="1124653" cy="1406646"/>
          </a:xfrm>
          <a:prstGeom prst="rect">
            <a:avLst/>
          </a:prstGeom>
        </p:spPr>
      </p:pic>
      <p:pic>
        <p:nvPicPr>
          <p:cNvPr id="4" name="Picture 3" descr="A book cover with a diagram&#10;&#10;Description automatically generated">
            <a:extLst>
              <a:ext uri="{FF2B5EF4-FFF2-40B4-BE49-F238E27FC236}">
                <a16:creationId xmlns:a16="http://schemas.microsoft.com/office/drawing/2014/main" id="{6268735B-049C-C97B-EEFC-05E3DE509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2237" y="1584376"/>
            <a:ext cx="1108588" cy="14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9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230D47-671E-4EB5-CAA2-AF063F85FF01}"/>
              </a:ext>
            </a:extLst>
          </p:cNvPr>
          <p:cNvSpPr txBox="1"/>
          <p:nvPr/>
        </p:nvSpPr>
        <p:spPr>
          <a:xfrm>
            <a:off x="627055" y="2854087"/>
            <a:ext cx="5083307" cy="383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Alicante 17 Junio</a:t>
            </a:r>
          </a:p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Mallorca 23 Sept</a:t>
            </a:r>
          </a:p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Anuncio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HOY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‘24</a:t>
            </a:r>
          </a:p>
          <a:p>
            <a:pPr marL="114300">
              <a:lnSpc>
                <a:spcPct val="16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prstClr val="white">
                    <a:lumMod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XXXXX Junio ‘24</a:t>
            </a:r>
          </a:p>
          <a:p>
            <a:pPr marL="114300">
              <a:lnSpc>
                <a:spcPct val="16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prstClr val="white">
                    <a:lumMod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XXXXX Sept ‘24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3AA7A83-5D17-7A45-3301-F2B615C8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303"/>
          <a:stretch/>
        </p:blipFill>
        <p:spPr>
          <a:xfrm>
            <a:off x="4754881" y="0"/>
            <a:ext cx="7437120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5C6FC5-39BE-169D-94F8-6FCAEBA29BA8}"/>
              </a:ext>
            </a:extLst>
          </p:cNvPr>
          <p:cNvSpPr/>
          <p:nvPr/>
        </p:nvSpPr>
        <p:spPr>
          <a:xfrm>
            <a:off x="437322" y="2494721"/>
            <a:ext cx="3866321" cy="170195"/>
          </a:xfrm>
          <a:prstGeom prst="rect">
            <a:avLst/>
          </a:prstGeom>
          <a:solidFill>
            <a:srgbClr val="FFC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2ED807E-B03D-015B-AC27-95D566B75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470" y="3756990"/>
            <a:ext cx="589417" cy="58941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4657718-6434-762E-1946-B9D68698845C}"/>
              </a:ext>
            </a:extLst>
          </p:cNvPr>
          <p:cNvGrpSpPr/>
          <p:nvPr/>
        </p:nvGrpSpPr>
        <p:grpSpPr>
          <a:xfrm>
            <a:off x="9562152" y="3960802"/>
            <a:ext cx="878446" cy="878446"/>
            <a:chOff x="2184434" y="4236726"/>
            <a:chExt cx="2352074" cy="235207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00A885-CD3F-FC70-8111-8BD0FCB1815D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5F692ED-0AD1-1B2F-175F-EB0C81563D50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1639839-CD03-2741-E43C-C7827B93DD6B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63" name="Picture 62" descr="Icon&#10;&#10;Description automatically generated">
                  <a:extLst>
                    <a:ext uri="{FF2B5EF4-FFF2-40B4-BE49-F238E27FC236}">
                      <a16:creationId xmlns:a16="http://schemas.microsoft.com/office/drawing/2014/main" id="{BBF2C4BB-0A9D-D0AF-AAE0-A2DAE7C22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5D8C367-5AE1-7178-FEA3-2F0D08B15A03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89B716-D455-3497-D908-20EB3CF7BEAE}"/>
                </a:ext>
              </a:extLst>
            </p:cNvPr>
            <p:cNvSpPr txBox="1"/>
            <p:nvPr/>
          </p:nvSpPr>
          <p:spPr>
            <a:xfrm>
              <a:off x="2718448" y="5017606"/>
              <a:ext cx="124127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E245A7-2114-851E-B771-626291B5736D}"/>
                </a:ext>
              </a:extLst>
            </p:cNvPr>
            <p:cNvSpPr txBox="1"/>
            <p:nvPr/>
          </p:nvSpPr>
          <p:spPr>
            <a:xfrm>
              <a:off x="2882228" y="5445726"/>
              <a:ext cx="983749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17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4B17E3-B145-9ACA-306D-48D7295EADC0}"/>
              </a:ext>
            </a:extLst>
          </p:cNvPr>
          <p:cNvCxnSpPr>
            <a:cxnSpLocks/>
          </p:cNvCxnSpPr>
          <p:nvPr/>
        </p:nvCxnSpPr>
        <p:spPr>
          <a:xfrm>
            <a:off x="481192" y="3128890"/>
            <a:ext cx="18222" cy="2806373"/>
          </a:xfrm>
          <a:prstGeom prst="line">
            <a:avLst/>
          </a:pr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D5C64C6C-05CA-2DAE-925F-C632CAF6238A}"/>
              </a:ext>
            </a:extLst>
          </p:cNvPr>
          <p:cNvSpPr/>
          <p:nvPr/>
        </p:nvSpPr>
        <p:spPr>
          <a:xfrm>
            <a:off x="358272" y="3011321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7C51E9-53A8-8A7F-B77F-E75F09B93DDC}"/>
              </a:ext>
            </a:extLst>
          </p:cNvPr>
          <p:cNvSpPr/>
          <p:nvPr/>
        </p:nvSpPr>
        <p:spPr>
          <a:xfrm>
            <a:off x="359876" y="3689504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87839-B5F2-0D8D-9BBD-00BCC051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350470"/>
            <a:ext cx="5996545" cy="9312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Day</a:t>
            </a:r>
            <a:br>
              <a:rPr lang="en-US" sz="5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5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Mallorca</a:t>
            </a:r>
          </a:p>
        </p:txBody>
      </p:sp>
      <p:sp>
        <p:nvSpPr>
          <p:cNvPr id="29" name="Oval 3">
            <a:extLst>
              <a:ext uri="{FF2B5EF4-FFF2-40B4-BE49-F238E27FC236}">
                <a16:creationId xmlns:a16="http://schemas.microsoft.com/office/drawing/2014/main" id="{46250CD0-5A0E-5F5C-A26D-489B9B86EBD7}"/>
              </a:ext>
            </a:extLst>
          </p:cNvPr>
          <p:cNvSpPr/>
          <p:nvPr/>
        </p:nvSpPr>
        <p:spPr>
          <a:xfrm>
            <a:off x="374178" y="4482045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1B3A519-E3B0-A456-49F5-2FD7E08F3E06}"/>
              </a:ext>
            </a:extLst>
          </p:cNvPr>
          <p:cNvSpPr txBox="1"/>
          <p:nvPr/>
        </p:nvSpPr>
        <p:spPr>
          <a:xfrm>
            <a:off x="457066" y="309467"/>
            <a:ext cx="4763022" cy="1977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Days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C155-F848-8469-527C-42A1A843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330" y="1678742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D064408-4762-C302-1943-F6092DA2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887" y="5999777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FCB9B1-6092-764C-2971-2D159ED6F9D8}"/>
              </a:ext>
            </a:extLst>
          </p:cNvPr>
          <p:cNvCxnSpPr>
            <a:cxnSpLocks/>
          </p:cNvCxnSpPr>
          <p:nvPr/>
        </p:nvCxnSpPr>
        <p:spPr>
          <a:xfrm>
            <a:off x="507934" y="5542014"/>
            <a:ext cx="7523" cy="1158615"/>
          </a:xfrm>
          <a:prstGeom prst="line">
            <a:avLst/>
          </a:pr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3AF62098-995A-47BB-2C2E-D8F28350863A}"/>
              </a:ext>
            </a:extLst>
          </p:cNvPr>
          <p:cNvSpPr/>
          <p:nvPr/>
        </p:nvSpPr>
        <p:spPr>
          <a:xfrm>
            <a:off x="374178" y="5240598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B138003E-8EE4-BA6E-AC07-B8DD6CF5ED3C}"/>
              </a:ext>
            </a:extLst>
          </p:cNvPr>
          <p:cNvSpPr/>
          <p:nvPr/>
        </p:nvSpPr>
        <p:spPr>
          <a:xfrm>
            <a:off x="374178" y="5994048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966CBF-BE9B-5E3E-0C12-A7F74E303B67}"/>
              </a:ext>
            </a:extLst>
          </p:cNvPr>
          <p:cNvSpPr/>
          <p:nvPr/>
        </p:nvSpPr>
        <p:spPr>
          <a:xfrm>
            <a:off x="306058" y="3689503"/>
            <a:ext cx="347597" cy="347597"/>
          </a:xfrm>
          <a:prstGeom prst="ellipse">
            <a:avLst/>
          </a:prstGeom>
          <a:solidFill>
            <a:srgbClr val="FFCA08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AF55CA8-AE42-8FD9-2E66-CE5E215EC2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40" y="2994242"/>
            <a:ext cx="589417" cy="58941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5D1766-F38C-A373-92C2-962B8305E497}"/>
              </a:ext>
            </a:extLst>
          </p:cNvPr>
          <p:cNvGrpSpPr/>
          <p:nvPr/>
        </p:nvGrpSpPr>
        <p:grpSpPr>
          <a:xfrm>
            <a:off x="10625839" y="3585228"/>
            <a:ext cx="878446" cy="878446"/>
            <a:chOff x="2184434" y="4236726"/>
            <a:chExt cx="2352074" cy="23520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A95B78-B494-065C-00BE-23C486720290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42662F1-F861-2C83-61EB-0A0C3879834A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65B1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7866F4D-0362-9B69-E4C5-FBE2C8C4A766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22" name="Picture 21" descr="Icon&#10;&#10;Description automatically generated">
                  <a:extLst>
                    <a:ext uri="{FF2B5EF4-FFF2-40B4-BE49-F238E27FC236}">
                      <a16:creationId xmlns:a16="http://schemas.microsoft.com/office/drawing/2014/main" id="{786814CD-2EFF-EA28-1189-3E1C6D6E2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1AFB294-8757-8762-89B6-57018D96C09C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1410D-6461-20D5-39F9-E9CC256C7406}"/>
                </a:ext>
              </a:extLst>
            </p:cNvPr>
            <p:cNvSpPr txBox="1"/>
            <p:nvPr/>
          </p:nvSpPr>
          <p:spPr>
            <a:xfrm>
              <a:off x="2718448" y="5017606"/>
              <a:ext cx="140626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SEPT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5991AE-1948-0075-8764-F24C5CF42EA2}"/>
                </a:ext>
              </a:extLst>
            </p:cNvPr>
            <p:cNvSpPr txBox="1"/>
            <p:nvPr/>
          </p:nvSpPr>
          <p:spPr>
            <a:xfrm>
              <a:off x="2882228" y="5445726"/>
              <a:ext cx="983749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dirty="0">
                  <a:solidFill>
                    <a:sysClr val="windowText" lastClr="000000"/>
                  </a:solidFill>
                  <a:latin typeface="Calibri Light" panose="020F0302020204030204"/>
                </a:rPr>
                <a:t>2</a:t>
              </a:r>
              <a:r>
                <a:rPr lang="en-US" sz="1400" dirty="0">
                  <a:solidFill>
                    <a:sysClr val="windowText" lastClr="000000"/>
                  </a:solidFill>
                  <a:latin typeface="Calibri Light" panose="020F0302020204030204"/>
                </a:rPr>
                <a:t>3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5488353-4283-F4B4-B4F3-B5ADBA67D406}"/>
              </a:ext>
            </a:extLst>
          </p:cNvPr>
          <p:cNvSpPr/>
          <p:nvPr/>
        </p:nvSpPr>
        <p:spPr>
          <a:xfrm rot="942595">
            <a:off x="9517354" y="3228609"/>
            <a:ext cx="1196654" cy="1138798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55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Una persona con una camisa de rayas&#10;&#10;Descripción generada automáticamente con confianza media">
            <a:extLst>
              <a:ext uri="{FF2B5EF4-FFF2-40B4-BE49-F238E27FC236}">
                <a16:creationId xmlns:a16="http://schemas.microsoft.com/office/drawing/2014/main" id="{0518EB73-BF08-E330-8D08-0980BBA08A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r="1462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4A32A3-8628-712D-661B-1827B727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2" y="1204119"/>
            <a:ext cx="5378450" cy="607428"/>
          </a:xfrm>
        </p:spPr>
        <p:txBody>
          <a:bodyPr/>
          <a:lstStyle/>
          <a:p>
            <a:r>
              <a:rPr lang="en-US" sz="3600" dirty="0"/>
              <a:t>Ana María Bisbé York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C299D-C00A-AAD0-248B-534DB821C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914" y="1888829"/>
            <a:ext cx="6305910" cy="1540171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  <a:defRPr/>
            </a:pPr>
            <a:r>
              <a:rPr lang="es-ES" sz="24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Consultora y formadora Business </a:t>
            </a:r>
            <a:r>
              <a:rPr lang="en-US" sz="24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Intelligence </a:t>
            </a:r>
          </a:p>
          <a:p>
            <a:pPr marL="0" lvl="0" indent="0" algn="l">
              <a:lnSpc>
                <a:spcPct val="90000"/>
              </a:lnSpc>
              <a:spcBef>
                <a:spcPts val="600"/>
              </a:spcBef>
              <a:buNone/>
              <a:defRPr/>
            </a:pP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</a:t>
            </a:r>
            <a:r>
              <a:rPr lang="en-US" sz="2000" noProof="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Partner</a:t>
            </a: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Power BI / Data </a:t>
            </a:r>
            <a:r>
              <a:rPr lang="en-U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</a:t>
            </a: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MVP</a:t>
            </a: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Autora MI Curso Power BI / </a:t>
            </a:r>
            <a:r>
              <a:rPr lang="en-U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LinkedIn Learning Trainer</a:t>
            </a: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Ganadora</a:t>
            </a:r>
            <a:r>
              <a:rPr lang="en-U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Globant</a:t>
            </a:r>
            <a:r>
              <a:rPr lang="en-U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Award </a:t>
            </a:r>
            <a:r>
              <a:rPr lang="es-ES" sz="2000" dirty="0" err="1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Techfluencer</a:t>
            </a:r>
            <a:r>
              <a:rPr lang="en-U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España</a:t>
            </a:r>
            <a:r>
              <a:rPr lang="en-U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2022</a:t>
            </a:r>
            <a:endParaRPr lang="en-US" dirty="0"/>
          </a:p>
        </p:txBody>
      </p:sp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F0AEFB02-8F61-1676-5A1F-A779876442E3}"/>
              </a:ext>
            </a:extLst>
          </p:cNvPr>
          <p:cNvGrpSpPr/>
          <p:nvPr/>
        </p:nvGrpSpPr>
        <p:grpSpPr>
          <a:xfrm>
            <a:off x="717412" y="4793741"/>
            <a:ext cx="310972" cy="338926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6" name="Google Shape;13765;p85">
              <a:extLst>
                <a:ext uri="{FF2B5EF4-FFF2-40B4-BE49-F238E27FC236}">
                  <a16:creationId xmlns:a16="http://schemas.microsoft.com/office/drawing/2014/main" id="{45B37FA6-319D-32CE-2B05-76B969458B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" name="Google Shape;13766;p85">
              <a:extLst>
                <a:ext uri="{FF2B5EF4-FFF2-40B4-BE49-F238E27FC236}">
                  <a16:creationId xmlns:a16="http://schemas.microsoft.com/office/drawing/2014/main" id="{8DA38695-E0C4-4EE0-A282-C041ACD78A9C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" name="Google Shape;13767;p85">
              <a:extLst>
                <a:ext uri="{FF2B5EF4-FFF2-40B4-BE49-F238E27FC236}">
                  <a16:creationId xmlns:a16="http://schemas.microsoft.com/office/drawing/2014/main" id="{2D08FF18-83BB-405B-46A1-AECB5DB34052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" name="Google Shape;13768;p85">
              <a:extLst>
                <a:ext uri="{FF2B5EF4-FFF2-40B4-BE49-F238E27FC236}">
                  <a16:creationId xmlns:a16="http://schemas.microsoft.com/office/drawing/2014/main" id="{DCCAB3E2-A5CA-C4CC-1DD3-A73BDAED4E9A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  <p:grpSp>
        <p:nvGrpSpPr>
          <p:cNvPr id="10" name="Google Shape;13777;p85">
            <a:extLst>
              <a:ext uri="{FF2B5EF4-FFF2-40B4-BE49-F238E27FC236}">
                <a16:creationId xmlns:a16="http://schemas.microsoft.com/office/drawing/2014/main" id="{DCCD5A41-04E2-6F6C-1353-CEFD6CC56ECF}"/>
              </a:ext>
            </a:extLst>
          </p:cNvPr>
          <p:cNvGrpSpPr/>
          <p:nvPr/>
        </p:nvGrpSpPr>
        <p:grpSpPr>
          <a:xfrm>
            <a:off x="717412" y="5168327"/>
            <a:ext cx="310972" cy="306420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1" name="Google Shape;13778;p85">
              <a:extLst>
                <a:ext uri="{FF2B5EF4-FFF2-40B4-BE49-F238E27FC236}">
                  <a16:creationId xmlns:a16="http://schemas.microsoft.com/office/drawing/2014/main" id="{D03F2F0F-3E46-785F-7ACD-28C6643A2DE1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" name="Google Shape;13779;p85">
              <a:extLst>
                <a:ext uri="{FF2B5EF4-FFF2-40B4-BE49-F238E27FC236}">
                  <a16:creationId xmlns:a16="http://schemas.microsoft.com/office/drawing/2014/main" id="{C8605C5C-109D-1F0C-3874-03E82D6A57D6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3" name="Google Shape;10463;p79">
            <a:extLst>
              <a:ext uri="{FF2B5EF4-FFF2-40B4-BE49-F238E27FC236}">
                <a16:creationId xmlns:a16="http://schemas.microsoft.com/office/drawing/2014/main" id="{7BF14F86-528E-E393-5572-B02FFD0928D9}"/>
              </a:ext>
            </a:extLst>
          </p:cNvPr>
          <p:cNvGrpSpPr/>
          <p:nvPr/>
        </p:nvGrpSpPr>
        <p:grpSpPr>
          <a:xfrm>
            <a:off x="715575" y="5619202"/>
            <a:ext cx="310972" cy="247669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14" name="Google Shape;10464;p79">
              <a:extLst>
                <a:ext uri="{FF2B5EF4-FFF2-40B4-BE49-F238E27FC236}">
                  <a16:creationId xmlns:a16="http://schemas.microsoft.com/office/drawing/2014/main" id="{5474DD74-FA16-39CF-842C-C41BA594205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" name="Google Shape;10465;p79">
              <a:extLst>
                <a:ext uri="{FF2B5EF4-FFF2-40B4-BE49-F238E27FC236}">
                  <a16:creationId xmlns:a16="http://schemas.microsoft.com/office/drawing/2014/main" id="{5D450C69-12D4-EB3A-E166-33D0049B49A9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1D24812-2D18-9943-7008-09CA59FA72A4}"/>
              </a:ext>
            </a:extLst>
          </p:cNvPr>
          <p:cNvSpPr txBox="1">
            <a:spLocks/>
          </p:cNvSpPr>
          <p:nvPr/>
        </p:nvSpPr>
        <p:spPr>
          <a:xfrm>
            <a:off x="1093427" y="4793741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  <a:hlinkClick r:id="rId3"/>
              </a:rPr>
              <a:t>https://www.linkedin.com/in/ambynet/</a:t>
            </a:r>
            <a:r>
              <a:rPr lang="es-ES" sz="1200" dirty="0">
                <a:solidFill>
                  <a:schemeClr val="tx1"/>
                </a:solidFill>
              </a:rPr>
              <a:t> / </a:t>
            </a:r>
            <a:r>
              <a:rPr lang="en-US" sz="1200" dirty="0">
                <a:solidFill>
                  <a:schemeClr val="tx2"/>
                </a:solidFill>
                <a:hlinkClick r:id="rId4"/>
              </a:rPr>
              <a:t>https://www.linkedin.com/learning/instructors/ana-maria-bisbe-york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21BFCD36-DEFB-91DF-1068-00E1963F98C1}"/>
              </a:ext>
            </a:extLst>
          </p:cNvPr>
          <p:cNvSpPr txBox="1">
            <a:spLocks/>
          </p:cNvSpPr>
          <p:nvPr/>
        </p:nvSpPr>
        <p:spPr>
          <a:xfrm>
            <a:off x="1158470" y="5188503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@ambynet 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97967181-E4B1-1E7B-2D1E-7819ED9B4941}"/>
              </a:ext>
            </a:extLst>
          </p:cNvPr>
          <p:cNvSpPr txBox="1">
            <a:spLocks/>
          </p:cNvSpPr>
          <p:nvPr/>
        </p:nvSpPr>
        <p:spPr>
          <a:xfrm>
            <a:off x="1093427" y="5583265"/>
            <a:ext cx="5343159" cy="697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hlinkClick r:id="rId5"/>
              </a:rPr>
              <a:t>http://amby.net/</a:t>
            </a:r>
            <a:endParaRPr lang="en-US" sz="1200" b="0" dirty="0">
              <a:solidFill>
                <a:srgbClr val="1814AC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  <a:hlinkClick r:id="rId6"/>
              </a:rPr>
              <a:t>anabisbe@amby.net</a:t>
            </a: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pic>
        <p:nvPicPr>
          <p:cNvPr id="22" name="Imagen 2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248F422-2EED-3554-E642-D5A01EFE6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676" y="3422244"/>
            <a:ext cx="1033932" cy="11016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4F54CBE-0450-7D6B-95D3-481B50A795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086" y="3994278"/>
            <a:ext cx="1791407" cy="52692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62DF6B7-CCFC-9268-9550-DA380CE41B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86" y="3429000"/>
            <a:ext cx="1245106" cy="504011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2E1ADC61-CB8E-90BB-9725-E36606C8AF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69" y="3426877"/>
            <a:ext cx="455821" cy="50351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CAE4A1C-B8FF-7CB2-0E67-E0D32E6C99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4661" y="5302599"/>
            <a:ext cx="1569115" cy="85512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3D843F40-224B-8F5F-01CC-00CF1B821D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790" y="3994278"/>
            <a:ext cx="1465112" cy="5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Mujer sonriendo con lentes&#10;&#10;Descripción generada automáticamente">
            <a:extLst>
              <a:ext uri="{FF2B5EF4-FFF2-40B4-BE49-F238E27FC236}">
                <a16:creationId xmlns:a16="http://schemas.microsoft.com/office/drawing/2014/main" id="{CFEE5A28-6D00-7B3F-4569-2A1B21A280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4A32A3-8628-712D-661B-1827B727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1" y="1204119"/>
            <a:ext cx="5538533" cy="1285082"/>
          </a:xfrm>
        </p:spPr>
        <p:txBody>
          <a:bodyPr/>
          <a:lstStyle/>
          <a:p>
            <a:r>
              <a:rPr lang="en-US" sz="4800" dirty="0"/>
              <a:t>Cristina Tarabini-Castellani Ciordia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C299D-C00A-AAD0-248B-534DB821C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12" y="2670719"/>
            <a:ext cx="5378795" cy="25870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Database Engineer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Más de 15 de </a:t>
            </a:r>
            <a:r>
              <a:rPr lang="en-US" sz="2200" dirty="0" err="1"/>
              <a:t>años</a:t>
            </a:r>
            <a:r>
              <a:rPr lang="en-US" sz="2200" dirty="0"/>
              <a:t> </a:t>
            </a:r>
            <a:r>
              <a:rPr lang="en-US" sz="2200" dirty="0" err="1"/>
              <a:t>trabajando</a:t>
            </a:r>
            <a:r>
              <a:rPr lang="en-US" sz="2200" dirty="0"/>
              <a:t> con </a:t>
            </a:r>
            <a:r>
              <a:rPr lang="en-US" sz="2200" dirty="0" err="1"/>
              <a:t>datos</a:t>
            </a:r>
            <a:r>
              <a:rPr lang="en-US" sz="2200" dirty="0"/>
              <a:t> (SQL Server)</a:t>
            </a:r>
          </a:p>
          <a:p>
            <a:pPr marL="0" indent="0">
              <a:buNone/>
            </a:pPr>
            <a:r>
              <a:rPr lang="en-US" sz="2200" dirty="0" err="1"/>
              <a:t>Colaboro</a:t>
            </a:r>
            <a:r>
              <a:rPr lang="en-US" sz="2200" dirty="0"/>
              <a:t> con </a:t>
            </a:r>
            <a:r>
              <a:rPr lang="en-US" sz="2200" dirty="0" err="1"/>
              <a:t>varios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e </a:t>
            </a:r>
            <a:r>
              <a:rPr lang="en-US" sz="2200" dirty="0" err="1"/>
              <a:t>iniciativas</a:t>
            </a:r>
            <a:r>
              <a:rPr lang="en-US" sz="2200" dirty="0"/>
              <a:t>:</a:t>
            </a:r>
          </a:p>
          <a:p>
            <a:r>
              <a:rPr lang="en-US" sz="2200" dirty="0"/>
              <a:t>Power Platform Euskadi</a:t>
            </a:r>
          </a:p>
          <a:p>
            <a:r>
              <a:rPr lang="en-US" sz="2200" dirty="0"/>
              <a:t>Women For Technical Talks (W4TT)</a:t>
            </a:r>
          </a:p>
          <a:p>
            <a:r>
              <a:rPr lang="en-US" sz="2200" dirty="0"/>
              <a:t>“Inspira Steam” de la Universidad de </a:t>
            </a:r>
            <a:r>
              <a:rPr lang="en-US" sz="2200" dirty="0" err="1"/>
              <a:t>Deusto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F0AEFB02-8F61-1676-5A1F-A779876442E3}"/>
              </a:ext>
            </a:extLst>
          </p:cNvPr>
          <p:cNvGrpSpPr/>
          <p:nvPr/>
        </p:nvGrpSpPr>
        <p:grpSpPr>
          <a:xfrm>
            <a:off x="717412" y="5509726"/>
            <a:ext cx="310972" cy="338926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6" name="Google Shape;13765;p85">
              <a:extLst>
                <a:ext uri="{FF2B5EF4-FFF2-40B4-BE49-F238E27FC236}">
                  <a16:creationId xmlns:a16="http://schemas.microsoft.com/office/drawing/2014/main" id="{45B37FA6-319D-32CE-2B05-76B969458B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" name="Google Shape;13766;p85">
              <a:extLst>
                <a:ext uri="{FF2B5EF4-FFF2-40B4-BE49-F238E27FC236}">
                  <a16:creationId xmlns:a16="http://schemas.microsoft.com/office/drawing/2014/main" id="{8DA38695-E0C4-4EE0-A282-C041ACD78A9C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" name="Google Shape;13767;p85">
              <a:extLst>
                <a:ext uri="{FF2B5EF4-FFF2-40B4-BE49-F238E27FC236}">
                  <a16:creationId xmlns:a16="http://schemas.microsoft.com/office/drawing/2014/main" id="{2D08FF18-83BB-405B-46A1-AECB5DB34052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" name="Google Shape;13768;p85">
              <a:extLst>
                <a:ext uri="{FF2B5EF4-FFF2-40B4-BE49-F238E27FC236}">
                  <a16:creationId xmlns:a16="http://schemas.microsoft.com/office/drawing/2014/main" id="{DCCAB3E2-A5CA-C4CC-1DD3-A73BDAED4E9A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  <p:grpSp>
        <p:nvGrpSpPr>
          <p:cNvPr id="10" name="Google Shape;13777;p85">
            <a:extLst>
              <a:ext uri="{FF2B5EF4-FFF2-40B4-BE49-F238E27FC236}">
                <a16:creationId xmlns:a16="http://schemas.microsoft.com/office/drawing/2014/main" id="{DCCD5A41-04E2-6F6C-1353-CEFD6CC56ECF}"/>
              </a:ext>
            </a:extLst>
          </p:cNvPr>
          <p:cNvGrpSpPr/>
          <p:nvPr/>
        </p:nvGrpSpPr>
        <p:grpSpPr>
          <a:xfrm>
            <a:off x="717412" y="5884312"/>
            <a:ext cx="310972" cy="306420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1" name="Google Shape;13778;p85">
              <a:extLst>
                <a:ext uri="{FF2B5EF4-FFF2-40B4-BE49-F238E27FC236}">
                  <a16:creationId xmlns:a16="http://schemas.microsoft.com/office/drawing/2014/main" id="{D03F2F0F-3E46-785F-7ACD-28C6643A2DE1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" name="Google Shape;13779;p85">
              <a:extLst>
                <a:ext uri="{FF2B5EF4-FFF2-40B4-BE49-F238E27FC236}">
                  <a16:creationId xmlns:a16="http://schemas.microsoft.com/office/drawing/2014/main" id="{C8605C5C-109D-1F0C-3874-03E82D6A57D6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3" name="Google Shape;10463;p79">
            <a:extLst>
              <a:ext uri="{FF2B5EF4-FFF2-40B4-BE49-F238E27FC236}">
                <a16:creationId xmlns:a16="http://schemas.microsoft.com/office/drawing/2014/main" id="{7BF14F86-528E-E393-5572-B02FFD0928D9}"/>
              </a:ext>
            </a:extLst>
          </p:cNvPr>
          <p:cNvGrpSpPr/>
          <p:nvPr/>
        </p:nvGrpSpPr>
        <p:grpSpPr>
          <a:xfrm>
            <a:off x="715575" y="6231672"/>
            <a:ext cx="310972" cy="247669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14" name="Google Shape;10464;p79">
              <a:extLst>
                <a:ext uri="{FF2B5EF4-FFF2-40B4-BE49-F238E27FC236}">
                  <a16:creationId xmlns:a16="http://schemas.microsoft.com/office/drawing/2014/main" id="{5474DD74-FA16-39CF-842C-C41BA594205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" name="Google Shape;10465;p79">
              <a:extLst>
                <a:ext uri="{FF2B5EF4-FFF2-40B4-BE49-F238E27FC236}">
                  <a16:creationId xmlns:a16="http://schemas.microsoft.com/office/drawing/2014/main" id="{5D450C69-12D4-EB3A-E166-33D0049B49A9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1D24812-2D18-9943-7008-09CA59FA72A4}"/>
              </a:ext>
            </a:extLst>
          </p:cNvPr>
          <p:cNvSpPr txBox="1">
            <a:spLocks/>
          </p:cNvSpPr>
          <p:nvPr/>
        </p:nvSpPr>
        <p:spPr>
          <a:xfrm>
            <a:off x="1045084" y="5537149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https://www.linkedin.com/in/cristina-tarabini-castellani/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21BFCD36-DEFB-91DF-1068-00E1963F98C1}"/>
              </a:ext>
            </a:extLst>
          </p:cNvPr>
          <p:cNvSpPr txBox="1">
            <a:spLocks/>
          </p:cNvSpPr>
          <p:nvPr/>
        </p:nvSpPr>
        <p:spPr>
          <a:xfrm>
            <a:off x="1046708" y="5897380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@tarabiquetevi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97967181-E4B1-1E7B-2D1E-7819ED9B4941}"/>
              </a:ext>
            </a:extLst>
          </p:cNvPr>
          <p:cNvSpPr txBox="1">
            <a:spLocks/>
          </p:cNvSpPr>
          <p:nvPr/>
        </p:nvSpPr>
        <p:spPr>
          <a:xfrm>
            <a:off x="1037743" y="6249945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www.datacrazyworld.com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71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Plegado</a:t>
            </a:r>
            <a:r>
              <a:rPr lang="en-US" dirty="0"/>
              <a:t> de </a:t>
            </a:r>
            <a:r>
              <a:rPr lang="en-US" dirty="0" err="1"/>
              <a:t>Consultas</a:t>
            </a:r>
            <a:r>
              <a:rPr lang="en-US" dirty="0"/>
              <a:t> (Query Folding)</a:t>
            </a:r>
          </a:p>
          <a:p>
            <a:r>
              <a:rPr lang="en-US" dirty="0"/>
              <a:t>Ver las </a:t>
            </a:r>
            <a:r>
              <a:rPr lang="en-US" dirty="0" err="1"/>
              <a:t>mejoras</a:t>
            </a:r>
            <a:r>
              <a:rPr lang="en-US" dirty="0"/>
              <a:t> que </a:t>
            </a:r>
            <a:r>
              <a:rPr lang="en-US" dirty="0" err="1"/>
              <a:t>aportar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4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F3F3F"/>
      </a:dk2>
      <a:lt2>
        <a:srgbClr val="E5DEDB"/>
      </a:lt2>
      <a:accent1>
        <a:srgbClr val="FFCA08"/>
      </a:accent1>
      <a:accent2>
        <a:srgbClr val="2067F6"/>
      </a:accent2>
      <a:accent3>
        <a:srgbClr val="107E7E"/>
      </a:accent3>
      <a:accent4>
        <a:srgbClr val="73158D"/>
      </a:accent4>
      <a:accent5>
        <a:srgbClr val="C9421D"/>
      </a:accent5>
      <a:accent6>
        <a:srgbClr val="199F1F"/>
      </a:accent6>
      <a:hlink>
        <a:srgbClr val="2998E3"/>
      </a:hlink>
      <a:folHlink>
        <a:srgbClr val="F110F6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8177DC1C906C64AA07F25FA26C82E7D" ma:contentTypeVersion="14" ma:contentTypeDescription="Crear nuevo documento." ma:contentTypeScope="" ma:versionID="0c062783e9d1dd705d1529668cd3e9f9">
  <xsd:schema xmlns:xsd="http://www.w3.org/2001/XMLSchema" xmlns:xs="http://www.w3.org/2001/XMLSchema" xmlns:p="http://schemas.microsoft.com/office/2006/metadata/properties" xmlns:ns2="d6b31ee8-d8e5-4736-9888-27fda560a1cd" xmlns:ns3="4c7bcf79-b679-40f8-be69-68cade67a1ba" targetNamespace="http://schemas.microsoft.com/office/2006/metadata/properties" ma:root="true" ma:fieldsID="51b6f8ab890298047cf34d384731a85c" ns2:_="" ns3:_="">
    <xsd:import namespace="d6b31ee8-d8e5-4736-9888-27fda560a1cd"/>
    <xsd:import namespace="4c7bcf79-b679-40f8-be69-68cade67a1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31ee8-d8e5-4736-9888-27fda560a1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a8fcfbf5-f95c-43bd-b397-6f9b77b76c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bcf79-b679-40f8-be69-68cade67a1b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206eedd-aa39-4993-bec3-cc8fd7acb6aa}" ma:internalName="TaxCatchAll" ma:showField="CatchAllData" ma:web="4c7bcf79-b679-40f8-be69-68cade67a1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7bcf79-b679-40f8-be69-68cade67a1ba" xsi:nil="true"/>
    <lcf76f155ced4ddcb4097134ff3c332f xmlns="d6b31ee8-d8e5-4736-9888-27fda560a1c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8386CD-59D2-4BC4-8FE7-40F4419B04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b31ee8-d8e5-4736-9888-27fda560a1cd"/>
    <ds:schemaRef ds:uri="4c7bcf79-b679-40f8-be69-68cade67a1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d6b31ee8-d8e5-4736-9888-27fda560a1cd"/>
    <ds:schemaRef ds:uri="http://purl.org/dc/terms/"/>
    <ds:schemaRef ds:uri="http://schemas.microsoft.com/office/infopath/2007/PartnerControls"/>
    <ds:schemaRef ds:uri="http://purl.org/dc/dcmitype/"/>
    <ds:schemaRef ds:uri="4c7bcf79-b679-40f8-be69-68cade67a1ba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13759</TotalTime>
  <Words>905</Words>
  <Application>Microsoft Office PowerPoint</Application>
  <PresentationFormat>Panorámica</PresentationFormat>
  <Paragraphs>171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Segoe UI</vt:lpstr>
      <vt:lpstr>Segoe UI Black</vt:lpstr>
      <vt:lpstr>Segoe UI Semibold</vt:lpstr>
      <vt:lpstr>Segoe UI Semilight</vt:lpstr>
      <vt:lpstr>Tahoma</vt:lpstr>
      <vt:lpstr>Office Theme</vt:lpstr>
      <vt:lpstr>Tema de Office</vt:lpstr>
      <vt:lpstr>Conecta con Power Query a SQL de forma eficiente</vt:lpstr>
      <vt:lpstr>¡Gracias sponsors!</vt:lpstr>
      <vt:lpstr>¡Gracias sponsors!</vt:lpstr>
      <vt:lpstr>¡Gracias sponsors!</vt:lpstr>
      <vt:lpstr>Gracias a los Sponsors  Quiz Final + Regalos + Networking (18:15h)</vt:lpstr>
      <vt:lpstr>Power BI Day Mallorca</vt:lpstr>
      <vt:lpstr>Ana María Bisbé York </vt:lpstr>
      <vt:lpstr>Cristina Tarabini-Castellani Ciordia</vt:lpstr>
      <vt:lpstr>Objetivos</vt:lpstr>
      <vt:lpstr>Agenda</vt:lpstr>
      <vt:lpstr>Query Folding en Power BI</vt:lpstr>
      <vt:lpstr>Query Folding o plegado de consultas en Power BI</vt:lpstr>
      <vt:lpstr>Verificar si existe Query Folding o plegado de consultas</vt:lpstr>
      <vt:lpstr>Verificar si existe Query Folding o plegado de consultas</vt:lpstr>
      <vt:lpstr>Demo</vt:lpstr>
      <vt:lpstr>Recursos</vt:lpstr>
      <vt:lpstr>Recursos</vt:lpstr>
      <vt:lpstr>Recursos</vt:lpstr>
      <vt:lpstr>Recursos</vt:lpstr>
      <vt:lpstr>Recursos</vt:lpstr>
      <vt:lpstr>Recursos</vt:lpstr>
      <vt:lpstr>Recursos</vt:lpstr>
      <vt:lpstr>Recursos</vt:lpstr>
      <vt:lpstr>Plegado de consultas - Microsoft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Cristina Tarabini-Castellani Ciordia</cp:lastModifiedBy>
  <cp:revision>36</cp:revision>
  <dcterms:created xsi:type="dcterms:W3CDTF">2020-02-08T21:32:28Z</dcterms:created>
  <dcterms:modified xsi:type="dcterms:W3CDTF">2023-09-23T11:21:14Z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0x01010018177DC1C906C64AA07F25FA26C82E7D</vt:lpwstr>
  </property>
  <property fmtid="{D5CDD505-2E9C-101B-9397-08002B2CF9AE}" pid="3" name="MediaServiceImageTags">
    <vt:lpwstr/>
  </property>
</Properties>
</file>